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3" r:id="rId6"/>
    <p:sldId id="265" r:id="rId7"/>
    <p:sldId id="268" r:id="rId8"/>
    <p:sldId id="269" r:id="rId9"/>
    <p:sldId id="271" r:id="rId10"/>
    <p:sldId id="264" r:id="rId11"/>
    <p:sldId id="266" r:id="rId12"/>
    <p:sldId id="267" r:id="rId13"/>
    <p:sldId id="272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3300"/>
    <a:srgbClr val="660033"/>
    <a:srgbClr val="929176"/>
    <a:srgbClr val="CC3300"/>
    <a:srgbClr val="33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D915EF-6910-4482-854B-EBAA53B14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BEFA4C-8297-48C3-9DB3-31106E5E67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CDE2410-C654-4F8C-9E0B-3046B76F7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125CB75-B062-45A6-99E0-AC8B6BFF0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9E6620B-99D9-4D30-B1E4-889C2FDF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556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73FD2F-2997-40D1-A9F6-97EF0710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846D07F-310B-4944-ACAA-5A906DC98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ABF07BA-C127-4351-BD1E-772BEC5A8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E96F201-FA06-4DEB-95AD-01C42C580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5CE6A4-9DD1-4ACF-8156-5F04BC269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604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90F518DE-89CF-48B8-A5AF-E3E18328D2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52B28AA-811E-456E-9102-9084EE08F4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A5D77F9-E1A2-4477-9423-CE4615E6C1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F7102FA-7567-4375-A16D-8BDC8DE12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D3074F9-5104-47CD-8A74-D305FAA34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7061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4067B11-9044-4465-9171-959DC8CEB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AFEA8F-63C1-44F9-92B8-BC960BA1EF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88F8D41-AE15-417B-94E1-8A77CA5A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E704A0-5BD0-41FC-9F6D-84BE53681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0FCB52-3550-4616-B350-1B9162C17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0894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1BD834-11BD-4A58-A698-3DD3D98B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0D78076-3A5A-47D3-A6E5-F12F435C4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11E7437-4E85-4DE1-BAA3-D4B14E2C7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53A9BC2-4DA6-4A1C-B337-707B69065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F6A4CE-7504-4CD5-984D-2D048D93B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16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8F82FC9-5113-47EE-A1C8-1A2781A5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4112F93-DD8E-4161-83C5-933E9D47D1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FBCF5877-4EBD-4EDE-90A0-9CD0F8CCC1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EDD9FE0-6BEB-4B36-A8F0-63ECB189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98CB7E0-46E8-49D3-9894-C75A7C04B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58CD924-9D6B-4587-8C1D-BC8C751A0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066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6F6C73-6682-4365-816B-6A2EE994A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092E19C-B94A-4559-83EC-898315A8F3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4DDE4F7-CDB7-482F-B7EF-4BBF4071A3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A431516-9E92-4B30-A714-1C5237426E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C86C51F-5750-43FA-B454-3B68881005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E4571932-DE02-4AC2-85A9-7BC300C0E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6415D62-57EB-4005-964A-F8FA737E8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28FEAAE-21F5-4BD3-BF30-00EB7952C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1020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3F5313-1863-4059-A568-6FFA683F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D7CADAC4-ED65-49E9-AB56-C9DE5CE74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7A9FF80-AE9E-44FB-934E-A316D626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98B76D6-D403-4C25-BDA7-2F46CC3CF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2082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34F3D0D-F6E4-4122-AE33-E2BD248A4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3382D9-7137-41AB-908B-FFA79C29B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D3DDB1D-6213-4AB3-8D24-AA1DDEAED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8525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EB43B7-8D9F-4685-B4F9-10B7D5CE4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862DDA0-16F6-4208-AD88-CBD636928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AF24B97-B061-4E61-BA49-E634C14344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945467-A709-4FFD-8E95-AB45BABA2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9FA808C-D850-48C1-B0F6-6A9756EDC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C304224-E3A1-4C80-90FF-63605A41B1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855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14E95-5DED-4A46-8DD7-47D6DAA26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9E2B959-63B5-4CAF-B0E0-AFF76ECFC2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E8E773-C5DB-42B0-9572-D7683135C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6204E85-4BB4-4E4E-B5D1-5FA160A63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33E8C98-8506-4A4E-9C5C-A43ACE4EF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3FB8DC-E62E-45B3-8F16-3FEB89409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792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78AA6D-6B09-46F1-A53A-BBF20E5C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B8456BB2-21F5-47E4-8BD1-E36326DCF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4EFAEDC-E647-4639-8653-CB0D3D8F37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5BC84-8836-4A5F-BA28-0FAAA2D3C6D8}" type="datetimeFigureOut">
              <a:rPr lang="ru-RU" smtClean="0"/>
              <a:t>15.09.2022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FB50F6-5B90-481F-B4AA-60AA4820EF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71C4F22-4E58-4974-A6E9-3F2AF5C8FC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B5FC5-48F7-4422-AD14-AF76D3CFC6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6350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csigs_ftmi" TargetMode="External"/><Relationship Id="rId2" Type="http://schemas.openxmlformats.org/officeDocument/2006/relationships/hyperlink" Target="https://hs.itmo.ru/" TargetMode="Externa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e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EA5C75EF-34A7-4912-9E57-8CD7975E0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104" y="345887"/>
            <a:ext cx="6868819" cy="46622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6E6A6B-D41D-45E9-AA8A-2F42767C9B37}"/>
              </a:ext>
            </a:extLst>
          </p:cNvPr>
          <p:cNvSpPr txBox="1"/>
          <p:nvPr/>
        </p:nvSpPr>
        <p:spPr>
          <a:xfrm>
            <a:off x="264684" y="538021"/>
            <a:ext cx="62125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rgbClr val="660033"/>
                </a:solidFill>
              </a:rPr>
              <a:t>ИСТОРИЯ </a:t>
            </a:r>
          </a:p>
          <a:p>
            <a:pPr algn="ctr"/>
            <a:r>
              <a:rPr lang="ru-RU" sz="3200" b="1" dirty="0">
                <a:solidFill>
                  <a:srgbClr val="660033"/>
                </a:solidFill>
              </a:rPr>
              <a:t>ЗАПАДНОЕВРОПЕЙСКОЙ И </a:t>
            </a:r>
          </a:p>
          <a:p>
            <a:pPr algn="ctr"/>
            <a:r>
              <a:rPr lang="ru-RU" sz="3200" b="1" dirty="0">
                <a:solidFill>
                  <a:srgbClr val="660033"/>
                </a:solidFill>
              </a:rPr>
              <a:t>РУССКОЙ КУЛЬТУРЫ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42B841B-9E4C-4E2D-A44D-305376AFD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64684" y="3636288"/>
            <a:ext cx="1904909" cy="2822981"/>
          </a:xfrm>
          <a:prstGeom prst="rect">
            <a:avLst/>
          </a:prstGeom>
        </p:spPr>
      </p:pic>
      <p:sp>
        <p:nvSpPr>
          <p:cNvPr id="7" name="Облачко с текстом: овальное 6">
            <a:extLst>
              <a:ext uri="{FF2B5EF4-FFF2-40B4-BE49-F238E27FC236}">
                <a16:creationId xmlns:a16="http://schemas.microsoft.com/office/drawing/2014/main" id="{2FA8DDE1-63FE-4033-A89D-AE998B545759}"/>
              </a:ext>
            </a:extLst>
          </p:cNvPr>
          <p:cNvSpPr/>
          <p:nvPr/>
        </p:nvSpPr>
        <p:spPr>
          <a:xfrm>
            <a:off x="1073458" y="2275860"/>
            <a:ext cx="2707390" cy="1552207"/>
          </a:xfrm>
          <a:prstGeom prst="wedgeEllipse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0682C1-E67E-4C00-9105-14AFDE519CD0}"/>
              </a:ext>
            </a:extLst>
          </p:cNvPr>
          <p:cNvSpPr txBox="1"/>
          <p:nvPr/>
        </p:nvSpPr>
        <p:spPr>
          <a:xfrm>
            <a:off x="1286573" y="2737042"/>
            <a:ext cx="20679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Я ЗАПИСАЛСЯ </a:t>
            </a:r>
          </a:p>
          <a:p>
            <a:pPr algn="ctr"/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НА ЭТОТ КУРС?</a:t>
            </a:r>
          </a:p>
        </p:txBody>
      </p:sp>
    </p:spTree>
    <p:extLst>
      <p:ext uri="{BB962C8B-B14F-4D97-AF65-F5344CB8AC3E}">
        <p14:creationId xmlns:p14="http://schemas.microsoft.com/office/powerpoint/2010/main" val="4145922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10F2CB-BFC1-4A9B-8685-76D6C49F9507}"/>
              </a:ext>
            </a:extLst>
          </p:cNvPr>
          <p:cNvSpPr txBox="1"/>
          <p:nvPr/>
        </p:nvSpPr>
        <p:spPr>
          <a:xfrm>
            <a:off x="5984475" y="726141"/>
            <a:ext cx="5862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333300"/>
                </a:solidFill>
              </a:rPr>
              <a:t>ФОРМА ИТОГОВОЙ АТТЕСТАЦИИ</a:t>
            </a:r>
          </a:p>
          <a:p>
            <a:pPr algn="ctr"/>
            <a:r>
              <a:rPr lang="ru-RU" sz="4400" b="1" dirty="0">
                <a:solidFill>
                  <a:srgbClr val="C00000"/>
                </a:solidFill>
              </a:rPr>
              <a:t>ЭКЗАМЕН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40CD186-8C3C-4F53-A646-AD203F1F3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754806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396C62-9F9B-4ADB-8FDD-72C6BBA0B264}"/>
              </a:ext>
            </a:extLst>
          </p:cNvPr>
          <p:cNvSpPr txBox="1"/>
          <p:nvPr/>
        </p:nvSpPr>
        <p:spPr>
          <a:xfrm>
            <a:off x="5984475" y="5755341"/>
            <a:ext cx="58623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333300"/>
                </a:solidFill>
              </a:rPr>
              <a:t>ГОТОВИМСЯ К ЭКЗАМЕНУ…</a:t>
            </a:r>
          </a:p>
        </p:txBody>
      </p:sp>
    </p:spTree>
    <p:extLst>
      <p:ext uri="{BB962C8B-B14F-4D97-AF65-F5344CB8AC3E}">
        <p14:creationId xmlns:p14="http://schemas.microsoft.com/office/powerpoint/2010/main" val="1398717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280B73A-F88A-461A-82EE-A74DA352C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77892" cy="68580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AC5BB34-3DD1-4646-9E60-F38ECC92D6CC}"/>
              </a:ext>
            </a:extLst>
          </p:cNvPr>
          <p:cNvSpPr/>
          <p:nvPr/>
        </p:nvSpPr>
        <p:spPr>
          <a:xfrm>
            <a:off x="9224682" y="0"/>
            <a:ext cx="2967318" cy="6858000"/>
          </a:xfrm>
          <a:prstGeom prst="rect">
            <a:avLst/>
          </a:prstGeom>
          <a:solidFill>
            <a:srgbClr val="9291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A8F3186-F4B9-4386-93DA-572BE0A6E584}"/>
              </a:ext>
            </a:extLst>
          </p:cNvPr>
          <p:cNvSpPr txBox="1"/>
          <p:nvPr/>
        </p:nvSpPr>
        <p:spPr>
          <a:xfrm>
            <a:off x="9480176" y="847165"/>
            <a:ext cx="232634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rgbClr val="333300"/>
                </a:solidFill>
              </a:rPr>
              <a:t>НАДЕЕМСЯ, ЧТО ВЫ БЛЕСТЯЩЕ ОТВЕТИТЕ НА ЭКЗАМЕНЕ, КАК ЮНЫЙ ПУШКИН…</a:t>
            </a:r>
          </a:p>
        </p:txBody>
      </p:sp>
    </p:spTree>
    <p:extLst>
      <p:ext uri="{BB962C8B-B14F-4D97-AF65-F5344CB8AC3E}">
        <p14:creationId xmlns:p14="http://schemas.microsoft.com/office/powerpoint/2010/main" val="554063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A6D83F-BB64-449F-B18F-F1946676A7FF}"/>
              </a:ext>
            </a:extLst>
          </p:cNvPr>
          <p:cNvSpPr txBox="1"/>
          <p:nvPr/>
        </p:nvSpPr>
        <p:spPr>
          <a:xfrm>
            <a:off x="1810872" y="753035"/>
            <a:ext cx="8664390" cy="42954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  <a:p>
            <a:r>
              <a:rPr lang="ru-RU" sz="3200" b="1" dirty="0">
                <a:solidFill>
                  <a:srgbClr val="C00000"/>
                </a:solidFill>
              </a:rPr>
              <a:t>ЦЕНТР СОЦИАЛЬНЫХ И ГУМАНИТАРНЫХ НАУК</a:t>
            </a:r>
          </a:p>
          <a:p>
            <a:endParaRPr lang="ru-RU" sz="3200" b="1" dirty="0">
              <a:solidFill>
                <a:srgbClr val="C00000"/>
              </a:solidFill>
            </a:endParaRPr>
          </a:p>
          <a:p>
            <a:pPr algn="ctr"/>
            <a:r>
              <a:rPr lang="ru-RU" sz="3200" dirty="0"/>
              <a:t>Сайт: </a:t>
            </a:r>
            <a:r>
              <a:rPr lang="ru-RU" sz="3200" dirty="0">
                <a:hlinkClick r:id="rId2"/>
              </a:rPr>
              <a:t>https://hs.itmo.ru/</a:t>
            </a:r>
            <a:endParaRPr lang="ru-RU" sz="3200" dirty="0"/>
          </a:p>
          <a:p>
            <a:pPr algn="ctr"/>
            <a:endParaRPr lang="ru-RU" sz="3200" dirty="0"/>
          </a:p>
          <a:p>
            <a:pPr algn="ctr"/>
            <a:r>
              <a:rPr lang="ru-RU" sz="3200" dirty="0"/>
              <a:t>Группа </a:t>
            </a:r>
            <a:r>
              <a:rPr lang="ru-RU" sz="3200" dirty="0" err="1"/>
              <a:t>Vk</a:t>
            </a:r>
            <a:r>
              <a:rPr lang="ru-RU" sz="3200" dirty="0"/>
              <a:t> - </a:t>
            </a:r>
            <a:r>
              <a:rPr lang="ru-RU" sz="3200" dirty="0">
                <a:hlinkClick r:id="rId3"/>
              </a:rPr>
              <a:t>https://vk.com/csigs_ftmi</a:t>
            </a:r>
            <a:endParaRPr lang="ru-RU" sz="3200" dirty="0"/>
          </a:p>
          <a:p>
            <a:pPr algn="ctr"/>
            <a:endParaRPr lang="ru-RU" sz="3200" dirty="0"/>
          </a:p>
          <a:p>
            <a:pPr algn="ctr"/>
            <a:r>
              <a:rPr lang="ru-RU" sz="3200" dirty="0" err="1"/>
              <a:t>Telegram-https</a:t>
            </a:r>
            <a:r>
              <a:rPr lang="ru-RU" sz="3200" dirty="0"/>
              <a:t>://t.me/</a:t>
            </a:r>
            <a:r>
              <a:rPr lang="ru-RU" sz="3200" dirty="0" err="1"/>
              <a:t>hsc_itmo</a:t>
            </a:r>
            <a:endParaRPr lang="ru-RU" sz="3200" dirty="0"/>
          </a:p>
          <a:p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20397872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73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2679A3E-4CC0-4BFF-B1AC-AC4442A89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16373" cy="331228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28B72BE-6340-41CE-9153-D617753AB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195" y="0"/>
            <a:ext cx="3186954" cy="424927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D51640-AFC1-4B74-929F-E3E2CC456D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311" y="3927263"/>
            <a:ext cx="3706689" cy="293073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15BF85-FAF6-4E9F-B5CB-B593C8BA1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925" y="2984527"/>
            <a:ext cx="2905105" cy="3873473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11B3BA5-4AEE-4380-867F-3A2527F634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076014"/>
            <a:ext cx="5042647" cy="3781986"/>
          </a:xfrm>
          <a:prstGeom prst="rect">
            <a:avLst/>
          </a:prstGeom>
        </p:spPr>
      </p:pic>
      <p:sp>
        <p:nvSpPr>
          <p:cNvPr id="12" name="Облачко с текстом: овальное 11">
            <a:extLst>
              <a:ext uri="{FF2B5EF4-FFF2-40B4-BE49-F238E27FC236}">
                <a16:creationId xmlns:a16="http://schemas.microsoft.com/office/drawing/2014/main" id="{F0870D19-BF61-4289-B2E6-666F5C4EEB9E}"/>
              </a:ext>
            </a:extLst>
          </p:cNvPr>
          <p:cNvSpPr/>
          <p:nvPr/>
        </p:nvSpPr>
        <p:spPr>
          <a:xfrm>
            <a:off x="1439273" y="2459297"/>
            <a:ext cx="2410616" cy="1549370"/>
          </a:xfrm>
          <a:prstGeom prst="wedgeEllipseCallou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960412A-B587-4EF9-9658-A3F596EE6A3C}"/>
              </a:ext>
            </a:extLst>
          </p:cNvPr>
          <p:cNvSpPr txBox="1"/>
          <p:nvPr/>
        </p:nvSpPr>
        <p:spPr>
          <a:xfrm>
            <a:off x="6495149" y="726141"/>
            <a:ext cx="5696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ВАШ ПРЕПОДАВАТЕЛЬ</a:t>
            </a:r>
          </a:p>
          <a:p>
            <a:pPr algn="ctr"/>
            <a:r>
              <a:rPr lang="ru-RU" sz="3200" b="1" dirty="0">
                <a:solidFill>
                  <a:schemeClr val="accent1">
                    <a:lumMod val="50000"/>
                  </a:schemeClr>
                </a:solidFill>
              </a:rPr>
              <a:t>ЖИРКОВА ГАЛИНА ПЕТРОВНА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8D66DE-86A5-4810-A440-7A65A27F0845}"/>
              </a:ext>
            </a:extLst>
          </p:cNvPr>
          <p:cNvSpPr txBox="1"/>
          <p:nvPr/>
        </p:nvSpPr>
        <p:spPr>
          <a:xfrm>
            <a:off x="1715842" y="2552413"/>
            <a:ext cx="18822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b="1" dirty="0">
                <a:solidFill>
                  <a:schemeClr val="accent1">
                    <a:lumMod val="50000"/>
                  </a:schemeClr>
                </a:solidFill>
              </a:rPr>
              <a:t>КОГДА ВСТРЕТИМСЯ, НЕ ЗАБУДЬТЕ ПОЗДОРОВАТЬСЯ</a:t>
            </a:r>
          </a:p>
        </p:txBody>
      </p:sp>
    </p:spTree>
    <p:extLst>
      <p:ext uri="{BB962C8B-B14F-4D97-AF65-F5344CB8AC3E}">
        <p14:creationId xmlns:p14="http://schemas.microsoft.com/office/powerpoint/2010/main" val="33179550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D592898-8EB2-4999-A45D-041ACE9CA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233" y="-42203"/>
            <a:ext cx="4780767" cy="6858000"/>
          </a:xfrm>
          <a:prstGeom prst="rect">
            <a:avLst/>
          </a:prstGeom>
        </p:spPr>
      </p:pic>
      <p:sp>
        <p:nvSpPr>
          <p:cNvPr id="4" name="Пузырек для мыслей: облако 3">
            <a:extLst>
              <a:ext uri="{FF2B5EF4-FFF2-40B4-BE49-F238E27FC236}">
                <a16:creationId xmlns:a16="http://schemas.microsoft.com/office/drawing/2014/main" id="{17476CB2-8C0B-426B-BCCA-3B7872A0F688}"/>
              </a:ext>
            </a:extLst>
          </p:cNvPr>
          <p:cNvSpPr/>
          <p:nvPr/>
        </p:nvSpPr>
        <p:spPr>
          <a:xfrm flipH="1">
            <a:off x="6850965" y="168812"/>
            <a:ext cx="3882683" cy="2630658"/>
          </a:xfrm>
          <a:prstGeom prst="cloudCallou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F77577-0FED-4D34-A43A-794436BC6F85}"/>
              </a:ext>
            </a:extLst>
          </p:cNvPr>
          <p:cNvSpPr txBox="1"/>
          <p:nvPr/>
        </p:nvSpPr>
        <p:spPr>
          <a:xfrm>
            <a:off x="7251894" y="668533"/>
            <a:ext cx="308082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НАДО ЛИ ПРИХОДИТЬ НА ЛЕКЦИИ?</a:t>
            </a:r>
          </a:p>
          <a:p>
            <a:pPr algn="ctr"/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ПОГУЛЯТЬ ХОЧЕТСЯ!</a:t>
            </a:r>
          </a:p>
          <a:p>
            <a:pPr algn="ctr"/>
            <a:r>
              <a:rPr lang="ru-RU" sz="2000" b="1" dirty="0">
                <a:solidFill>
                  <a:schemeClr val="accent1">
                    <a:lumMod val="50000"/>
                  </a:schemeClr>
                </a:solidFill>
              </a:rPr>
              <a:t>ДА И ПОГОДА ХОРОШАЯ…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2A7E310-51FE-4753-B3F9-63CD708F49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52" y="388730"/>
            <a:ext cx="1620130" cy="1594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56BEA6-4CD9-45E9-B2D8-556103360E6C}"/>
              </a:ext>
            </a:extLst>
          </p:cNvPr>
          <p:cNvSpPr txBox="1"/>
          <p:nvPr/>
        </p:nvSpPr>
        <p:spPr>
          <a:xfrm>
            <a:off x="1638885" y="990296"/>
            <a:ext cx="42484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b="1" dirty="0">
                <a:solidFill>
                  <a:srgbClr val="C00000"/>
                </a:solidFill>
              </a:rPr>
              <a:t>ЛЕКЦИИ-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24104-CD6B-4831-A0D6-97C3F5AA6DCB}"/>
              </a:ext>
            </a:extLst>
          </p:cNvPr>
          <p:cNvSpPr txBox="1"/>
          <p:nvPr/>
        </p:nvSpPr>
        <p:spPr>
          <a:xfrm>
            <a:off x="478302" y="2299748"/>
            <a:ext cx="63726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НОВЫЕ ЗНАНИЯ, которые Вы приобретете;</a:t>
            </a:r>
          </a:p>
          <a:p>
            <a:pPr algn="just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ИЛЛЮСТРАЦИИ, которые Вы ещё не видели;</a:t>
            </a:r>
            <a:b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МНЕНИЯ, которые Вы сможете высказать;</a:t>
            </a:r>
            <a:b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ЭМОЦИИ, которые сможете пережить;</a:t>
            </a:r>
            <a:b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ОТКРЫТИЯ, которые обязательно сделаете.</a:t>
            </a:r>
          </a:p>
          <a:p>
            <a:endParaRPr lang="ru-RU" sz="2400" b="1" dirty="0">
              <a:solidFill>
                <a:schemeClr val="accent1">
                  <a:lumMod val="50000"/>
                </a:schemeClr>
              </a:solidFill>
            </a:endParaRP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А после лекции, 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ответив на вопросы в </a:t>
            </a:r>
            <a:r>
              <a:rPr lang="ru-RU" sz="2400" b="1" dirty="0" err="1">
                <a:solidFill>
                  <a:schemeClr val="accent1">
                    <a:lumMod val="50000"/>
                  </a:schemeClr>
                </a:solidFill>
              </a:rPr>
              <a:t>гугл</a:t>
            </a:r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 таблице,</a:t>
            </a:r>
          </a:p>
          <a:p>
            <a:pPr algn="ctr"/>
            <a:r>
              <a:rPr lang="ru-RU" sz="2400" b="1" dirty="0">
                <a:solidFill>
                  <a:schemeClr val="accent1">
                    <a:lumMod val="50000"/>
                  </a:schemeClr>
                </a:solidFill>
              </a:rPr>
              <a:t>СМОЖЕТЕ ПОЛУЧИТЬ 1 БАЛЛ.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72639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90D7ADC-698D-4274-BFA1-00438DC43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9035" y="-42203"/>
            <a:ext cx="3872965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168184-7400-49D8-8EAD-FFE9C5B5F204}"/>
              </a:ext>
            </a:extLst>
          </p:cNvPr>
          <p:cNvSpPr txBox="1"/>
          <p:nvPr/>
        </p:nvSpPr>
        <p:spPr>
          <a:xfrm>
            <a:off x="393895" y="590843"/>
            <a:ext cx="769502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C00000"/>
                </a:solidFill>
              </a:rPr>
              <a:t>ЕСЛИ ВЫ ОПОЗДАЛИ НА ЗАНЯТИЕ,</a:t>
            </a:r>
          </a:p>
          <a:p>
            <a:pPr algn="ctr"/>
            <a:r>
              <a:rPr lang="ru-RU" sz="3200" b="1" dirty="0">
                <a:solidFill>
                  <a:srgbClr val="C00000"/>
                </a:solidFill>
              </a:rPr>
              <a:t> УБЕДИТЕЛЬНО ПРОШУ:</a:t>
            </a:r>
          </a:p>
          <a:p>
            <a:endParaRPr lang="ru-RU" sz="3200" b="1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rgbClr val="333300"/>
                </a:solidFill>
              </a:rPr>
              <a:t>СНИМИТЕ ВЕРХНЮЮ ОДЕЖДУ ЗА ДВЕРЬЮ АУДИТОРИИ;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rgbClr val="333300"/>
                </a:solidFill>
              </a:rPr>
              <a:t>ТИХО ВОЙДИТЕ И САДИТЕСЬ НА ПЕРВОЕ СВОБОДНОЕ МЕСТО;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rgbClr val="333300"/>
                </a:solidFill>
              </a:rPr>
              <a:t>ОСТАВЬТЕ ГРОМКИЕ ПРИВЕТСТВИЯ ДРУЗЕЙ, ОБЪЯТИЯ И ПОЦЕЛУИ ДО ОКОНЧАНИЯ ЗАНЯТИЯ;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2800" b="1" dirty="0">
                <a:solidFill>
                  <a:srgbClr val="333300"/>
                </a:solidFill>
              </a:rPr>
              <a:t>СРАЗУ ЖЕ ВКЛЮЧИТЕСЬ В ОБЩУЮ РАБОТУ.</a:t>
            </a:r>
          </a:p>
        </p:txBody>
      </p:sp>
    </p:spTree>
    <p:extLst>
      <p:ext uri="{BB962C8B-B14F-4D97-AF65-F5344CB8AC3E}">
        <p14:creationId xmlns:p14="http://schemas.microsoft.com/office/powerpoint/2010/main" val="371941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815D619-E80D-4983-A307-C661F44A9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658" y="2368010"/>
            <a:ext cx="5994369" cy="448999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27F5271-F677-4B1D-A83A-9922C6CD0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23426">
            <a:off x="2699264" y="2882258"/>
            <a:ext cx="1347769" cy="1016843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65575086-8F65-43FA-879A-598482665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8482" y="-80683"/>
            <a:ext cx="6853518" cy="51675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B43310-D1D6-474D-9EF5-771BE8BF6A0A}"/>
              </a:ext>
            </a:extLst>
          </p:cNvPr>
          <p:cNvSpPr txBox="1"/>
          <p:nvPr/>
        </p:nvSpPr>
        <p:spPr>
          <a:xfrm>
            <a:off x="121024" y="147918"/>
            <a:ext cx="4894729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solidFill>
                  <a:srgbClr val="CC3300"/>
                </a:solidFill>
              </a:rPr>
              <a:t>ПРАКТИКА –</a:t>
            </a:r>
          </a:p>
          <a:p>
            <a:pPr algn="just"/>
            <a:r>
              <a:rPr lang="ru-RU" b="1" dirty="0"/>
              <a:t>ЭТО ВОЗМОЖНОСТЬ РАСКРЫТЬ ВАШ ТВОРЧЕСКИЙ ПОТЕНЦИАЛ, ПОКАЗАТЬ УМЕНИЕ РАБОТАТЬ В КОМАНДЕ, ВЫСТУПАТЬ ПЕРЕД АУДИТОРИЕЙ, ВСТУПИТЬ В ДИАЛОГ С ПРОИЗВЕДЕНИЯМИ ИСКУССТВА,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6A5CD-2431-416B-89E7-E944778B50D4}"/>
              </a:ext>
            </a:extLst>
          </p:cNvPr>
          <p:cNvSpPr txBox="1"/>
          <p:nvPr/>
        </p:nvSpPr>
        <p:spPr>
          <a:xfrm>
            <a:off x="6096000" y="5603122"/>
            <a:ext cx="609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УЗНАТЬ, КАК ВЫПОЛНЯТЬ ДОМАШНИЕ ЗАДАНИЯ,</a:t>
            </a:r>
          </a:p>
          <a:p>
            <a:r>
              <a:rPr lang="ru-RU" sz="2400" b="1" dirty="0">
                <a:solidFill>
                  <a:srgbClr val="CC3300"/>
                </a:solidFill>
              </a:rPr>
              <a:t>ЗА КОТОРЫЕ ВЫ БУДЕТЕ ПОЛУЧАТЬ БАЛЛЫ.</a:t>
            </a:r>
          </a:p>
        </p:txBody>
      </p:sp>
    </p:spTree>
    <p:extLst>
      <p:ext uri="{BB962C8B-B14F-4D97-AF65-F5344CB8AC3E}">
        <p14:creationId xmlns:p14="http://schemas.microsoft.com/office/powerpoint/2010/main" val="3663017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2FEFD99-D21D-46D3-9901-903687058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970" y="2743200"/>
            <a:ext cx="5944895" cy="4114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B00F02-8181-48E3-B7E6-37B0E4A95E86}"/>
              </a:ext>
            </a:extLst>
          </p:cNvPr>
          <p:cNvSpPr txBox="1"/>
          <p:nvPr/>
        </p:nvSpPr>
        <p:spPr>
          <a:xfrm>
            <a:off x="7194176" y="3227294"/>
            <a:ext cx="1573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В КАКОЙ ГРУППЕ Я НА ПРАКТИКЕ?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296AA2-C25C-4EE6-A807-54B84A18D23D}"/>
              </a:ext>
            </a:extLst>
          </p:cNvPr>
          <p:cNvSpPr txBox="1"/>
          <p:nvPr/>
        </p:nvSpPr>
        <p:spPr>
          <a:xfrm rot="19752696">
            <a:off x="3581500" y="3547439"/>
            <a:ext cx="1507780" cy="933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КОМУ ОТПРАВЛЯТЬ Д/З?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4E8AC3-04C1-459E-BE06-7302F292E14A}"/>
              </a:ext>
            </a:extLst>
          </p:cNvPr>
          <p:cNvSpPr txBox="1"/>
          <p:nvPr/>
        </p:nvSpPr>
        <p:spPr>
          <a:xfrm>
            <a:off x="3315970" y="897777"/>
            <a:ext cx="56321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ПРЕПОДАВАТЕЛИ ПРАКТИКИ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426E00C-9781-49EC-8CE4-3408C3EB4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047" y="3411"/>
            <a:ext cx="3098505" cy="412704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9DC4731-864E-49A4-94A9-C62D620480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2719" y="0"/>
            <a:ext cx="2739281" cy="411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F31D1B2-0FE4-4D1A-9F80-0A1AF43FC947}"/>
              </a:ext>
            </a:extLst>
          </p:cNvPr>
          <p:cNvSpPr txBox="1"/>
          <p:nvPr/>
        </p:nvSpPr>
        <p:spPr>
          <a:xfrm>
            <a:off x="71245" y="4340318"/>
            <a:ext cx="289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ЖИРКОВА</a:t>
            </a:r>
          </a:p>
          <a:p>
            <a:pPr algn="ctr"/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ГАЛИНА ПЕТРОВНА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	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gpzhirkova.art@mail.ru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52B64B7-454D-468B-AD44-B4216836D7F8}"/>
              </a:ext>
            </a:extLst>
          </p:cNvPr>
          <p:cNvSpPr txBox="1"/>
          <p:nvPr/>
        </p:nvSpPr>
        <p:spPr>
          <a:xfrm>
            <a:off x="9453283" y="4323789"/>
            <a:ext cx="2507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МАРТЫНОВА</a:t>
            </a:r>
          </a:p>
          <a:p>
            <a:pPr algn="ctr"/>
            <a:r>
              <a:rPr lang="ru-RU" b="1" dirty="0">
                <a:solidFill>
                  <a:schemeClr val="tx2">
                    <a:lumMod val="75000"/>
                  </a:schemeClr>
                </a:solidFill>
              </a:rPr>
              <a:t>ДАРЬЯ ОЛЕГОВНА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	</a:t>
            </a:r>
          </a:p>
          <a:p>
            <a:pPr algn="ctr"/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domartynova@itmo.ru</a:t>
            </a:r>
            <a:endParaRPr lang="ru-RU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79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920654B-0BAC-461B-A285-CF0962CCF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47176" cy="6883400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8989190-5682-49A3-8EAF-653F7EBD2C2E}"/>
              </a:ext>
            </a:extLst>
          </p:cNvPr>
          <p:cNvSpPr/>
          <p:nvPr/>
        </p:nvSpPr>
        <p:spPr>
          <a:xfrm>
            <a:off x="0" y="0"/>
            <a:ext cx="4329953" cy="6883400"/>
          </a:xfrm>
          <a:prstGeom prst="rect">
            <a:avLst/>
          </a:prstGeom>
          <a:solidFill>
            <a:srgbClr val="9291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561A8-B383-40D3-8995-C423300DE04C}"/>
              </a:ext>
            </a:extLst>
          </p:cNvPr>
          <p:cNvSpPr txBox="1"/>
          <p:nvPr/>
        </p:nvSpPr>
        <p:spPr>
          <a:xfrm>
            <a:off x="161365" y="376518"/>
            <a:ext cx="4020669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ДОМАШНЕЕ ЗАДАНИЕ ИЛИ ИНОЕ ПИСЬМО ПРЕПОДАВАТЕЛЮ:</a:t>
            </a:r>
          </a:p>
          <a:p>
            <a:pPr algn="ctr"/>
            <a:endParaRPr lang="ru-RU" sz="24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ru-RU" sz="20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1.ПРИВЕТСТВИЕ С ОБРАЩЕНИЕМ.</a:t>
            </a:r>
          </a:p>
          <a:p>
            <a:pPr algn="just"/>
            <a:r>
              <a:rPr lang="ru-RU" sz="20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Добрый день, здравствуйте и т.д.</a:t>
            </a:r>
          </a:p>
          <a:p>
            <a:pPr algn="just"/>
            <a:endParaRPr lang="ru-RU" sz="2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ru-RU" sz="20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2. РАСКРЫТИЕ ТЕМЫ.</a:t>
            </a:r>
          </a:p>
          <a:p>
            <a:pPr algn="just"/>
            <a:r>
              <a:rPr lang="ru-RU" sz="20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Д/з по теме «…». Проверьте, прикреплен ли файл  (файл должен быть с подписью (фамилия, имя, тема, группа ИЗРК).</a:t>
            </a:r>
          </a:p>
          <a:p>
            <a:pPr algn="just"/>
            <a:endParaRPr lang="ru-RU" sz="2000" b="1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algn="just"/>
            <a:r>
              <a:rPr lang="ru-RU" sz="20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3. ПОДПИСЬ.</a:t>
            </a:r>
          </a:p>
          <a:p>
            <a:pPr algn="just"/>
            <a:r>
              <a:rPr lang="ru-RU" sz="2000" b="1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Фамилия, имя, группа ИЗРК, группа на факультете.</a:t>
            </a:r>
          </a:p>
        </p:txBody>
      </p:sp>
    </p:spTree>
    <p:extLst>
      <p:ext uri="{BB962C8B-B14F-4D97-AF65-F5344CB8AC3E}">
        <p14:creationId xmlns:p14="http://schemas.microsoft.com/office/powerpoint/2010/main" val="3682050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AE354F6-1BAB-4ED7-8BDC-499DFCDAF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0"/>
            <a:ext cx="5695950" cy="4572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80DC18D-8B64-48D3-B73C-41F23455E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622175" cy="26221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EE4225D8-92C7-425C-9869-ABEFBC210B10}"/>
              </a:ext>
            </a:extLst>
          </p:cNvPr>
          <p:cNvSpPr/>
          <p:nvPr/>
        </p:nvSpPr>
        <p:spPr>
          <a:xfrm>
            <a:off x="443753" y="309283"/>
            <a:ext cx="1707776" cy="1479176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49A8D-0759-4D6B-A5E2-9E47F9EE6A86}"/>
              </a:ext>
            </a:extLst>
          </p:cNvPr>
          <p:cNvSpPr txBox="1"/>
          <p:nvPr/>
        </p:nvSpPr>
        <p:spPr>
          <a:xfrm>
            <a:off x="443753" y="551329"/>
            <a:ext cx="1707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МОЖЕТ БЫТЬ ТЕСТЫ</a:t>
            </a:r>
          </a:p>
          <a:p>
            <a:pPr algn="ctr"/>
            <a:r>
              <a:rPr lang="ru-RU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НЕ ПИСАТЬ?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E244CC-0C25-4468-9B65-D501E669A5F7}"/>
              </a:ext>
            </a:extLst>
          </p:cNvPr>
          <p:cNvSpPr txBox="1"/>
          <p:nvPr/>
        </p:nvSpPr>
        <p:spPr>
          <a:xfrm>
            <a:off x="5932395" y="770180"/>
            <a:ext cx="6098240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Ключ – </a:t>
            </a:r>
            <a:r>
              <a:rPr lang="ru-RU" b="1" dirty="0" err="1"/>
              <a:t>itmo_all</a:t>
            </a:r>
            <a:endParaRPr lang="ru-RU" b="1" dirty="0"/>
          </a:p>
          <a:p>
            <a:endParaRPr lang="ru-RU" b="1" dirty="0"/>
          </a:p>
          <a:p>
            <a:endParaRPr lang="ru-RU" b="1" dirty="0"/>
          </a:p>
          <a:p>
            <a:r>
              <a:rPr lang="ru-RU" b="1" dirty="0"/>
              <a:t>Направляю ссылку на инструкцию по прохождению аттестации в системе управления обучения </a:t>
            </a:r>
            <a:r>
              <a:rPr lang="ru-RU" b="1" dirty="0" err="1"/>
              <a:t>AcademicNT</a:t>
            </a:r>
            <a:r>
              <a:rPr lang="ru-RU" b="1" dirty="0"/>
              <a:t>.</a:t>
            </a:r>
          </a:p>
          <a:p>
            <a:r>
              <a:rPr lang="ru-RU" b="1" dirty="0"/>
              <a:t>https://de.ifmo.ru/?node=schedule&amp;index=rules</a:t>
            </a:r>
          </a:p>
          <a:p>
            <a:endParaRPr lang="ru-RU" b="1" dirty="0"/>
          </a:p>
          <a:p>
            <a:endParaRPr lang="ru-RU" b="1" dirty="0"/>
          </a:p>
          <a:p>
            <a:r>
              <a:rPr lang="ru-RU" b="1" dirty="0"/>
              <a:t>Инструкция для студентов по мониторингу результатов тестирования:</a:t>
            </a:r>
          </a:p>
          <a:p>
            <a:endParaRPr lang="ru-RU" b="1" dirty="0"/>
          </a:p>
          <a:p>
            <a:r>
              <a:rPr lang="ru-RU" b="1" dirty="0"/>
              <a:t>1. Зайти в систему </a:t>
            </a:r>
            <a:r>
              <a:rPr lang="ru-RU" b="1" dirty="0" err="1"/>
              <a:t>AcademicNT</a:t>
            </a:r>
            <a:r>
              <a:rPr lang="ru-RU" b="1" dirty="0"/>
              <a:t> https://de.ifmo.ru/ с табельным номером и паролем для входа в ИСУ https://isu.ifmo.ru/.</a:t>
            </a:r>
          </a:p>
          <a:p>
            <a:r>
              <a:rPr lang="ru-RU" b="1" dirty="0"/>
              <a:t>Если пароль не подходит, то нужно зайти в настройки личного кабинета в ИСУ и выбрать опцию "Да, использовать пароль для входа в систему ЦДО", сохранить настройки.</a:t>
            </a:r>
          </a:p>
          <a:p>
            <a:r>
              <a:rPr lang="ru-RU" b="1" dirty="0"/>
              <a:t>2. В системе </a:t>
            </a:r>
            <a:r>
              <a:rPr lang="ru-RU" b="1" dirty="0" err="1"/>
              <a:t>AcademicNT</a:t>
            </a:r>
            <a:r>
              <a:rPr lang="ru-RU" b="1" dirty="0"/>
              <a:t> слева в меню выбрать "Мониторинг" → "Электронный журнал"</a:t>
            </a:r>
          </a:p>
          <a:p>
            <a:r>
              <a:rPr lang="ru-RU" b="1" dirty="0"/>
              <a:t>3. Выбрать дисциплину → Перейти к журналу.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7B8110-E0C7-4285-B8B1-34F979046BEA}"/>
              </a:ext>
            </a:extLst>
          </p:cNvPr>
          <p:cNvSpPr txBox="1"/>
          <p:nvPr/>
        </p:nvSpPr>
        <p:spPr>
          <a:xfrm>
            <a:off x="2622175" y="178510"/>
            <a:ext cx="9408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C00000"/>
                </a:solidFill>
              </a:rPr>
              <a:t>ТЕСТЫ ОБЯЗАТЕЛЬНЫ! ВЫ ЖЕ ХОТИТЕ ПОЛУЧИТЬ ДО 30 БАЛЛОВ!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01E82B76-407A-4AFD-A137-4DECC42DF656}"/>
              </a:ext>
            </a:extLst>
          </p:cNvPr>
          <p:cNvSpPr/>
          <p:nvPr/>
        </p:nvSpPr>
        <p:spPr>
          <a:xfrm rot="320607">
            <a:off x="3072973" y="2984414"/>
            <a:ext cx="1444345" cy="3753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rgbClr val="C00000"/>
                </a:solidFill>
              </a:rPr>
              <a:t>ОБУЧАЮЩИЕ</a:t>
            </a: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094C3E5D-1407-4960-94E4-9D2592B1426C}"/>
              </a:ext>
            </a:extLst>
          </p:cNvPr>
          <p:cNvSpPr/>
          <p:nvPr/>
        </p:nvSpPr>
        <p:spPr>
          <a:xfrm rot="590939">
            <a:off x="2878147" y="3837764"/>
            <a:ext cx="1378042" cy="2766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400" b="1" dirty="0">
                <a:solidFill>
                  <a:srgbClr val="C00000"/>
                </a:solidFill>
              </a:rPr>
              <a:t>АТТЕСТУЮЩИЕ</a:t>
            </a:r>
          </a:p>
        </p:txBody>
      </p:sp>
    </p:spTree>
    <p:extLst>
      <p:ext uri="{BB962C8B-B14F-4D97-AF65-F5344CB8AC3E}">
        <p14:creationId xmlns:p14="http://schemas.microsoft.com/office/powerpoint/2010/main" val="7812128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38CBB88C-1DDF-49DE-AD23-3D768814F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0"/>
            <a:ext cx="12315666" cy="678982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DDDDA1-7711-497F-9D4C-4BE4C54D2914}"/>
              </a:ext>
            </a:extLst>
          </p:cNvPr>
          <p:cNvSpPr txBox="1"/>
          <p:nvPr/>
        </p:nvSpPr>
        <p:spPr>
          <a:xfrm>
            <a:off x="5676182" y="155277"/>
            <a:ext cx="75567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УЧАСТВОВАТЬ ЛИ В ПРОЕКТЕ?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8282A1-D73A-4C2C-8E47-52A1F2EC2024}"/>
              </a:ext>
            </a:extLst>
          </p:cNvPr>
          <p:cNvSpPr txBox="1"/>
          <p:nvPr/>
        </p:nvSpPr>
        <p:spPr>
          <a:xfrm rot="515785">
            <a:off x="8193741" y="1577352"/>
            <a:ext cx="18646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663300"/>
                </a:solidFill>
              </a:rPr>
              <a:t>15 БАЛЛОВ  И БОЛЬШЕ…</a:t>
            </a:r>
          </a:p>
        </p:txBody>
      </p:sp>
    </p:spTree>
    <p:extLst>
      <p:ext uri="{BB962C8B-B14F-4D97-AF65-F5344CB8AC3E}">
        <p14:creationId xmlns:p14="http://schemas.microsoft.com/office/powerpoint/2010/main" val="194357623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8578</TotalTime>
  <Words>496</Words>
  <Application>Microsoft Office PowerPoint</Application>
  <PresentationFormat>Широкоэкранный</PresentationFormat>
  <Paragraphs>82</Paragraphs>
  <Slides>13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Galina Jirkova</dc:creator>
  <cp:lastModifiedBy>Галина</cp:lastModifiedBy>
  <cp:revision>43</cp:revision>
  <dcterms:created xsi:type="dcterms:W3CDTF">2022-02-02T20:31:59Z</dcterms:created>
  <dcterms:modified xsi:type="dcterms:W3CDTF">2022-09-15T20:55:32Z</dcterms:modified>
</cp:coreProperties>
</file>